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1"/>
  </p:notesMasterIdLst>
  <p:sldIdLst>
    <p:sldId id="256" r:id="rId2"/>
    <p:sldId id="259" r:id="rId3"/>
    <p:sldId id="260" r:id="rId4"/>
    <p:sldId id="257" r:id="rId5"/>
    <p:sldId id="261" r:id="rId6"/>
    <p:sldId id="262" r:id="rId7"/>
    <p:sldId id="258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12" autoAdjust="0"/>
  </p:normalViewPr>
  <p:slideViewPr>
    <p:cSldViewPr snapToGrid="0" snapToObjects="1">
      <p:cViewPr varScale="1">
        <p:scale>
          <a:sx n="71" d="100"/>
          <a:sy n="71" d="100"/>
        </p:scale>
        <p:origin x="-10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21844-0A8A-4F37-90FF-98AC428F6E79}" type="datetimeFigureOut">
              <a:rPr lang="en-US" smtClean="0"/>
              <a:pPr/>
              <a:t>3/20/2011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362C9-84D9-45FD-9156-3D98039359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745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solidFill>
            <a:srgbClr val="21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solidFill>
            <a:srgbClr val="21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solidFill>
            <a:srgbClr val="21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solidFill>
            <a:srgbClr val="21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solidFill>
            <a:srgbClr val="2174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March 22,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 err="1" smtClean="0"/>
              <a:t>BoC</a:t>
            </a:r>
            <a:r>
              <a:rPr lang="en-US" dirty="0" smtClean="0"/>
              <a:t>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24497"/>
            <a:ext cx="6400800" cy="14732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Ben Payne</a:t>
            </a:r>
          </a:p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Alexey Yamilov</a:t>
            </a:r>
          </a:p>
          <a:p>
            <a:r>
              <a:rPr lang="en-US" b="1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Physics Department</a:t>
            </a:r>
          </a:p>
          <a:p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C:\SVNr\research\quasi1d\presentations\20110322_board_of_curators\pictures\Logo_3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699" y="479833"/>
            <a:ext cx="1645920" cy="1337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/>
          </a:sp3d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2146120"/>
            <a:ext cx="7772400" cy="1780108"/>
          </a:xfrm>
        </p:spPr>
        <p:txBody>
          <a:bodyPr>
            <a:prstTxWarp prst="textWave4">
              <a:avLst/>
            </a:prstTxWarp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Wave Propagation in</a:t>
            </a:r>
            <a:b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Media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22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Ice versus Snow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88" y="1942310"/>
            <a:ext cx="1924334" cy="2524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Placeholder 4" descr="state_bird_MO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2340590" y="2252306"/>
            <a:ext cx="2651760" cy="1916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>
              <a:rot lat="0" lon="0" rev="2700000"/>
            </a:lightRig>
          </a:scene3d>
          <a:sp3d>
            <a:bevelT w="44450" h="31750"/>
          </a:sp3d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2722" y="2787300"/>
            <a:ext cx="2651760" cy="1917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/>
          </a:sp3d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57872" y="4168958"/>
            <a:ext cx="2651760" cy="1917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80167" y="4045488"/>
            <a:ext cx="8667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Subtitle 2"/>
          <p:cNvSpPr>
            <a:spLocks noGrp="1"/>
          </p:cNvSpPr>
          <p:nvPr/>
        </p:nvSpPr>
        <p:spPr>
          <a:xfrm>
            <a:off x="475656" y="4776963"/>
            <a:ext cx="4374112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Q: </a:t>
            </a:r>
            <a:r>
              <a:rPr lang="en-US" sz="2400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makes snow white?</a:t>
            </a:r>
          </a:p>
          <a:p>
            <a:endParaRPr lang="en-US" sz="24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Subtitle 2"/>
          <p:cNvSpPr>
            <a:spLocks noGrp="1"/>
          </p:cNvSpPr>
          <p:nvPr/>
        </p:nvSpPr>
        <p:spPr>
          <a:xfrm>
            <a:off x="245912" y="5120435"/>
            <a:ext cx="4817398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A: Light scattered by snowflakes</a:t>
            </a:r>
          </a:p>
          <a:p>
            <a:endParaRPr lang="en-US" sz="2400" i="1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Subtitle 2"/>
          <p:cNvSpPr>
            <a:spLocks noGrp="1"/>
          </p:cNvSpPr>
          <p:nvPr/>
        </p:nvSpPr>
        <p:spPr>
          <a:xfrm>
            <a:off x="1816050" y="5570562"/>
            <a:ext cx="4374112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Q: What makes snow </a:t>
            </a:r>
            <a:r>
              <a:rPr lang="en-US" sz="2400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white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endParaRPr lang="en-US" sz="2400" b="1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Subtitle 2"/>
          <p:cNvSpPr>
            <a:spLocks noGrp="1"/>
          </p:cNvSpPr>
          <p:nvPr/>
        </p:nvSpPr>
        <p:spPr>
          <a:xfrm>
            <a:off x="1611330" y="5864905"/>
            <a:ext cx="4817398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A: All colors scattered the same</a:t>
            </a:r>
          </a:p>
          <a:p>
            <a:endParaRPr lang="en-US" sz="2400" i="1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Wave Interference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076" name="Picture 4" descr="C:\SVNr\research\quasi1d\presentations\20110322_board_of_curators\waves1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2002" t="20574" r="8573" b="25146"/>
          <a:stretch>
            <a:fillRect/>
          </a:stretch>
        </p:blipFill>
        <p:spPr bwMode="auto">
          <a:xfrm>
            <a:off x="193638" y="1763116"/>
            <a:ext cx="4236516" cy="217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C:\SVNr\research\quasi1d\presentations\20110322_board_of_curators\waves2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1980" t="20574" r="8557" b="25146"/>
          <a:stretch>
            <a:fillRect/>
          </a:stretch>
        </p:blipFill>
        <p:spPr bwMode="auto">
          <a:xfrm>
            <a:off x="316990" y="3675284"/>
            <a:ext cx="4246170" cy="217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SVNr\research\quasi1d\presentations\20110322_board_of_curators\waves5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12002" t="20574" r="8572" b="25146"/>
          <a:stretch>
            <a:fillRect/>
          </a:stretch>
        </p:blipFill>
        <p:spPr bwMode="auto">
          <a:xfrm>
            <a:off x="2740315" y="2739960"/>
            <a:ext cx="4236585" cy="217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Picture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92401" y="4345164"/>
            <a:ext cx="3109120" cy="1905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  <p:pic>
        <p:nvPicPr>
          <p:cNvPr id="13" name="Picture 12" descr="Picture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423" b="3187"/>
          <a:stretch>
            <a:fillRect/>
          </a:stretch>
        </p:blipFill>
        <p:spPr bwMode="auto">
          <a:xfrm>
            <a:off x="7083185" y="2671720"/>
            <a:ext cx="1897039" cy="1905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  <p:sp>
        <p:nvSpPr>
          <p:cNvPr id="14" name="Subtitle 2"/>
          <p:cNvSpPr>
            <a:spLocks noGrp="1"/>
          </p:cNvSpPr>
          <p:nvPr/>
        </p:nvSpPr>
        <p:spPr>
          <a:xfrm>
            <a:off x="2363600" y="5745444"/>
            <a:ext cx="4374112" cy="532015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  <a:cs typeface="Times New Roman"/>
              </a:rPr>
              <a:t>→2→mess</a:t>
            </a:r>
            <a:endParaRPr lang="en-US" sz="36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sz="36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Waves Got Lost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March 22,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128" y="2238232"/>
            <a:ext cx="5861717" cy="246221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lvl="0" algn="just" fontAlgn="auto">
              <a:spcBef>
                <a:spcPts val="0"/>
              </a:spcBef>
              <a:spcAft>
                <a:spcPts val="0"/>
              </a:spcAft>
            </a:pPr>
            <a:r>
              <a:rPr lang="en-US" sz="2200" b="0" dirty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"Localization </a:t>
            </a:r>
            <a:r>
              <a:rPr lang="en-US" sz="2200" b="0" dirty="0" smtClean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…, </a:t>
            </a:r>
            <a:r>
              <a:rPr lang="en-US" sz="2200" b="0" dirty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very few believed it at the time, and even fewer saw its importance, among those who failed to fully understand it at first was certainly its author. </a:t>
            </a:r>
            <a:endParaRPr lang="en-US" sz="2200" b="0" dirty="0" smtClean="0">
              <a:solidFill>
                <a:srgbClr val="008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/>
            </a:endParaRPr>
          </a:p>
          <a:p>
            <a:pPr lvl="0" algn="just" fontAlgn="auto">
              <a:spcBef>
                <a:spcPts val="0"/>
              </a:spcBef>
              <a:spcAft>
                <a:spcPts val="0"/>
              </a:spcAft>
            </a:pPr>
            <a:r>
              <a:rPr lang="en-US" sz="2200" b="0" dirty="0" smtClean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… </a:t>
            </a:r>
            <a:r>
              <a:rPr lang="en-US" sz="2200" dirty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one has to resort to the indignity of numerical simulations to settle even the simplest questions about it</a:t>
            </a:r>
            <a:r>
              <a:rPr lang="en-US" sz="2200" b="0" dirty="0" smtClean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.”  P.W</a:t>
            </a:r>
            <a:r>
              <a:rPr lang="en-US" sz="2200" b="0" dirty="0">
                <a:solidFill>
                  <a:srgbClr val="008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/>
              </a:rPr>
              <a:t>. Anderson, Nobel Lecture, 1977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3579" y="2815276"/>
            <a:ext cx="2313221" cy="2912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10" name="Picture 9" descr="teragrid_logo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8712" y="4700445"/>
            <a:ext cx="1638300" cy="1774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/>
          </a:sp3d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8739" y="4700445"/>
            <a:ext cx="3043830" cy="1861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xmlns="" val="198012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From Chaos to Order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5123" name="Picture 3" descr="C:\SVNr\research\quasi1d\presentations\20110322_board_of_curators\plot_Eyz_sweep_angle_pcolor_transparent_animate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4730" y="2342686"/>
            <a:ext cx="9144001" cy="4286250"/>
          </a:xfrm>
          <a:prstGeom prst="rect">
            <a:avLst/>
          </a:prstGeom>
          <a:noFill/>
        </p:spPr>
      </p:pic>
      <p:pic>
        <p:nvPicPr>
          <p:cNvPr id="5124" name="Picture 4" descr="C:\SVNr\research\quasi1d\presentations\20110322_board_of_curators\plot_Eyz_moving_focus_pcolor_transparent_animat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4730" y="2328618"/>
            <a:ext cx="9144001" cy="4286250"/>
          </a:xfrm>
          <a:prstGeom prst="rect">
            <a:avLst/>
          </a:prstGeom>
          <a:noFill/>
        </p:spPr>
      </p:pic>
      <p:pic>
        <p:nvPicPr>
          <p:cNvPr id="11" name="Picture 10" descr="Picture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328618"/>
            <a:ext cx="3109120" cy="1905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  <p:sp>
        <p:nvSpPr>
          <p:cNvPr id="13" name="Subtitle 2"/>
          <p:cNvSpPr>
            <a:spLocks noGrp="1"/>
          </p:cNvSpPr>
          <p:nvPr/>
        </p:nvSpPr>
        <p:spPr>
          <a:xfrm>
            <a:off x="642729" y="1844242"/>
            <a:ext cx="2654494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Remember</a:t>
            </a:r>
          </a:p>
          <a:p>
            <a:endParaRPr lang="en-US" sz="24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Picture 13" descr="Picture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457200" y="2328618"/>
            <a:ext cx="3109120" cy="1905000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</p:pic>
      <p:sp>
        <p:nvSpPr>
          <p:cNvPr id="15" name="Subtitle 2"/>
          <p:cNvSpPr>
            <a:spLocks noGrp="1"/>
          </p:cNvSpPr>
          <p:nvPr/>
        </p:nvSpPr>
        <p:spPr>
          <a:xfrm>
            <a:off x="3807725" y="4599296"/>
            <a:ext cx="5142637" cy="1650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From</a:t>
            </a:r>
          </a:p>
          <a:p>
            <a:pPr algn="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  <a:p>
            <a:pPr algn="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fundamentals to </a:t>
            </a:r>
          </a:p>
          <a:p>
            <a:pPr algn="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complete control of propagation</a:t>
            </a:r>
            <a:endParaRPr lang="en-US" sz="2400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March 22,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From Observer to Creator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9472" y="2928600"/>
            <a:ext cx="144780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7"/>
          <p:cNvGrpSpPr>
            <a:grpSpLocks/>
          </p:cNvGrpSpPr>
          <p:nvPr/>
        </p:nvGrpSpPr>
        <p:grpSpPr bwMode="auto">
          <a:xfrm>
            <a:off x="461060" y="2933363"/>
            <a:ext cx="1439862" cy="1439862"/>
            <a:chOff x="295" y="890"/>
            <a:chExt cx="861" cy="907"/>
          </a:xfrm>
        </p:grpSpPr>
        <p:grpSp>
          <p:nvGrpSpPr>
            <p:cNvPr id="9" name="Group 85"/>
            <p:cNvGrpSpPr>
              <a:grpSpLocks/>
            </p:cNvGrpSpPr>
            <p:nvPr/>
          </p:nvGrpSpPr>
          <p:grpSpPr bwMode="auto">
            <a:xfrm>
              <a:off x="339" y="928"/>
              <a:ext cx="775" cy="811"/>
              <a:chOff x="339" y="799"/>
              <a:chExt cx="1725" cy="1724"/>
            </a:xfrm>
          </p:grpSpPr>
          <p:sp>
            <p:nvSpPr>
              <p:cNvPr id="11" name="Oval 4"/>
              <p:cNvSpPr>
                <a:spLocks noChangeArrowheads="1"/>
              </p:cNvSpPr>
              <p:nvPr/>
            </p:nvSpPr>
            <p:spPr bwMode="auto">
              <a:xfrm>
                <a:off x="339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566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793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1020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Oval 8"/>
              <p:cNvSpPr>
                <a:spLocks noChangeArrowheads="1"/>
              </p:cNvSpPr>
              <p:nvPr/>
            </p:nvSpPr>
            <p:spPr bwMode="auto">
              <a:xfrm>
                <a:off x="339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Oval 9"/>
              <p:cNvSpPr>
                <a:spLocks noChangeArrowheads="1"/>
              </p:cNvSpPr>
              <p:nvPr/>
            </p:nvSpPr>
            <p:spPr bwMode="auto">
              <a:xfrm>
                <a:off x="566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Oval 10"/>
              <p:cNvSpPr>
                <a:spLocks noChangeArrowheads="1"/>
              </p:cNvSpPr>
              <p:nvPr/>
            </p:nvSpPr>
            <p:spPr bwMode="auto">
              <a:xfrm>
                <a:off x="793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1020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Oval 12"/>
              <p:cNvSpPr>
                <a:spLocks noChangeArrowheads="1"/>
              </p:cNvSpPr>
              <p:nvPr/>
            </p:nvSpPr>
            <p:spPr bwMode="auto">
              <a:xfrm>
                <a:off x="339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3"/>
              <p:cNvSpPr>
                <a:spLocks noChangeArrowheads="1"/>
              </p:cNvSpPr>
              <p:nvPr/>
            </p:nvSpPr>
            <p:spPr bwMode="auto">
              <a:xfrm>
                <a:off x="566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793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5"/>
              <p:cNvSpPr>
                <a:spLocks noChangeArrowheads="1"/>
              </p:cNvSpPr>
              <p:nvPr/>
            </p:nvSpPr>
            <p:spPr bwMode="auto">
              <a:xfrm>
                <a:off x="1020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339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auto">
              <a:xfrm>
                <a:off x="566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auto">
              <a:xfrm>
                <a:off x="793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auto">
              <a:xfrm>
                <a:off x="1020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Oval 37"/>
              <p:cNvSpPr>
                <a:spLocks noChangeArrowheads="1"/>
              </p:cNvSpPr>
              <p:nvPr/>
            </p:nvSpPr>
            <p:spPr bwMode="auto">
              <a:xfrm>
                <a:off x="1246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Oval 38"/>
              <p:cNvSpPr>
                <a:spLocks noChangeArrowheads="1"/>
              </p:cNvSpPr>
              <p:nvPr/>
            </p:nvSpPr>
            <p:spPr bwMode="auto">
              <a:xfrm>
                <a:off x="1473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39"/>
              <p:cNvSpPr>
                <a:spLocks noChangeArrowheads="1"/>
              </p:cNvSpPr>
              <p:nvPr/>
            </p:nvSpPr>
            <p:spPr bwMode="auto">
              <a:xfrm>
                <a:off x="1700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Oval 40"/>
              <p:cNvSpPr>
                <a:spLocks noChangeArrowheads="1"/>
              </p:cNvSpPr>
              <p:nvPr/>
            </p:nvSpPr>
            <p:spPr bwMode="auto">
              <a:xfrm>
                <a:off x="1927" y="79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Oval 41"/>
              <p:cNvSpPr>
                <a:spLocks noChangeArrowheads="1"/>
              </p:cNvSpPr>
              <p:nvPr/>
            </p:nvSpPr>
            <p:spPr bwMode="auto">
              <a:xfrm>
                <a:off x="1246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Oval 42"/>
              <p:cNvSpPr>
                <a:spLocks noChangeArrowheads="1"/>
              </p:cNvSpPr>
              <p:nvPr/>
            </p:nvSpPr>
            <p:spPr bwMode="auto">
              <a:xfrm>
                <a:off x="1473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Oval 43"/>
              <p:cNvSpPr>
                <a:spLocks noChangeArrowheads="1"/>
              </p:cNvSpPr>
              <p:nvPr/>
            </p:nvSpPr>
            <p:spPr bwMode="auto">
              <a:xfrm>
                <a:off x="1700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44"/>
              <p:cNvSpPr>
                <a:spLocks noChangeArrowheads="1"/>
              </p:cNvSpPr>
              <p:nvPr/>
            </p:nvSpPr>
            <p:spPr bwMode="auto">
              <a:xfrm>
                <a:off x="1927" y="1026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45"/>
              <p:cNvSpPr>
                <a:spLocks noChangeArrowheads="1"/>
              </p:cNvSpPr>
              <p:nvPr/>
            </p:nvSpPr>
            <p:spPr bwMode="auto">
              <a:xfrm>
                <a:off x="1246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46"/>
              <p:cNvSpPr>
                <a:spLocks noChangeArrowheads="1"/>
              </p:cNvSpPr>
              <p:nvPr/>
            </p:nvSpPr>
            <p:spPr bwMode="auto">
              <a:xfrm>
                <a:off x="1473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47"/>
              <p:cNvSpPr>
                <a:spLocks noChangeArrowheads="1"/>
              </p:cNvSpPr>
              <p:nvPr/>
            </p:nvSpPr>
            <p:spPr bwMode="auto">
              <a:xfrm>
                <a:off x="1700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8"/>
              <p:cNvSpPr>
                <a:spLocks noChangeArrowheads="1"/>
              </p:cNvSpPr>
              <p:nvPr/>
            </p:nvSpPr>
            <p:spPr bwMode="auto">
              <a:xfrm>
                <a:off x="1927" y="1252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9"/>
              <p:cNvSpPr>
                <a:spLocks noChangeArrowheads="1"/>
              </p:cNvSpPr>
              <p:nvPr/>
            </p:nvSpPr>
            <p:spPr bwMode="auto">
              <a:xfrm>
                <a:off x="1246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50"/>
              <p:cNvSpPr>
                <a:spLocks noChangeArrowheads="1"/>
              </p:cNvSpPr>
              <p:nvPr/>
            </p:nvSpPr>
            <p:spPr bwMode="auto">
              <a:xfrm>
                <a:off x="1473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51"/>
              <p:cNvSpPr>
                <a:spLocks noChangeArrowheads="1"/>
              </p:cNvSpPr>
              <p:nvPr/>
            </p:nvSpPr>
            <p:spPr bwMode="auto">
              <a:xfrm>
                <a:off x="1700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52"/>
              <p:cNvSpPr>
                <a:spLocks noChangeArrowheads="1"/>
              </p:cNvSpPr>
              <p:nvPr/>
            </p:nvSpPr>
            <p:spPr bwMode="auto">
              <a:xfrm>
                <a:off x="1927" y="1479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53"/>
              <p:cNvSpPr>
                <a:spLocks noChangeArrowheads="1"/>
              </p:cNvSpPr>
              <p:nvPr/>
            </p:nvSpPr>
            <p:spPr bwMode="auto">
              <a:xfrm>
                <a:off x="340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54"/>
              <p:cNvSpPr>
                <a:spLocks noChangeArrowheads="1"/>
              </p:cNvSpPr>
              <p:nvPr/>
            </p:nvSpPr>
            <p:spPr bwMode="auto">
              <a:xfrm>
                <a:off x="567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55"/>
              <p:cNvSpPr>
                <a:spLocks noChangeArrowheads="1"/>
              </p:cNvSpPr>
              <p:nvPr/>
            </p:nvSpPr>
            <p:spPr bwMode="auto">
              <a:xfrm>
                <a:off x="794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56"/>
              <p:cNvSpPr>
                <a:spLocks noChangeArrowheads="1"/>
              </p:cNvSpPr>
              <p:nvPr/>
            </p:nvSpPr>
            <p:spPr bwMode="auto">
              <a:xfrm>
                <a:off x="1021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Oval 57"/>
              <p:cNvSpPr>
                <a:spLocks noChangeArrowheads="1"/>
              </p:cNvSpPr>
              <p:nvPr/>
            </p:nvSpPr>
            <p:spPr bwMode="auto">
              <a:xfrm>
                <a:off x="340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Oval 58"/>
              <p:cNvSpPr>
                <a:spLocks noChangeArrowheads="1"/>
              </p:cNvSpPr>
              <p:nvPr/>
            </p:nvSpPr>
            <p:spPr bwMode="auto">
              <a:xfrm>
                <a:off x="567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Oval 59"/>
              <p:cNvSpPr>
                <a:spLocks noChangeArrowheads="1"/>
              </p:cNvSpPr>
              <p:nvPr/>
            </p:nvSpPr>
            <p:spPr bwMode="auto">
              <a:xfrm>
                <a:off x="794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60"/>
              <p:cNvSpPr>
                <a:spLocks noChangeArrowheads="1"/>
              </p:cNvSpPr>
              <p:nvPr/>
            </p:nvSpPr>
            <p:spPr bwMode="auto">
              <a:xfrm>
                <a:off x="1021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61"/>
              <p:cNvSpPr>
                <a:spLocks noChangeArrowheads="1"/>
              </p:cNvSpPr>
              <p:nvPr/>
            </p:nvSpPr>
            <p:spPr bwMode="auto">
              <a:xfrm>
                <a:off x="340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62"/>
              <p:cNvSpPr>
                <a:spLocks noChangeArrowheads="1"/>
              </p:cNvSpPr>
              <p:nvPr/>
            </p:nvSpPr>
            <p:spPr bwMode="auto">
              <a:xfrm>
                <a:off x="567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63"/>
              <p:cNvSpPr>
                <a:spLocks noChangeArrowheads="1"/>
              </p:cNvSpPr>
              <p:nvPr/>
            </p:nvSpPr>
            <p:spPr bwMode="auto">
              <a:xfrm>
                <a:off x="794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64"/>
              <p:cNvSpPr>
                <a:spLocks noChangeArrowheads="1"/>
              </p:cNvSpPr>
              <p:nvPr/>
            </p:nvSpPr>
            <p:spPr bwMode="auto">
              <a:xfrm>
                <a:off x="1021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65"/>
              <p:cNvSpPr>
                <a:spLocks noChangeArrowheads="1"/>
              </p:cNvSpPr>
              <p:nvPr/>
            </p:nvSpPr>
            <p:spPr bwMode="auto">
              <a:xfrm>
                <a:off x="340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66"/>
              <p:cNvSpPr>
                <a:spLocks noChangeArrowheads="1"/>
              </p:cNvSpPr>
              <p:nvPr/>
            </p:nvSpPr>
            <p:spPr bwMode="auto">
              <a:xfrm>
                <a:off x="567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67"/>
              <p:cNvSpPr>
                <a:spLocks noChangeArrowheads="1"/>
              </p:cNvSpPr>
              <p:nvPr/>
            </p:nvSpPr>
            <p:spPr bwMode="auto">
              <a:xfrm>
                <a:off x="794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68"/>
              <p:cNvSpPr>
                <a:spLocks noChangeArrowheads="1"/>
              </p:cNvSpPr>
              <p:nvPr/>
            </p:nvSpPr>
            <p:spPr bwMode="auto">
              <a:xfrm>
                <a:off x="1021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69"/>
              <p:cNvSpPr>
                <a:spLocks noChangeArrowheads="1"/>
              </p:cNvSpPr>
              <p:nvPr/>
            </p:nvSpPr>
            <p:spPr bwMode="auto">
              <a:xfrm>
                <a:off x="1247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70"/>
              <p:cNvSpPr>
                <a:spLocks noChangeArrowheads="1"/>
              </p:cNvSpPr>
              <p:nvPr/>
            </p:nvSpPr>
            <p:spPr bwMode="auto">
              <a:xfrm>
                <a:off x="1474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1"/>
              <p:cNvSpPr>
                <a:spLocks noChangeArrowheads="1"/>
              </p:cNvSpPr>
              <p:nvPr/>
            </p:nvSpPr>
            <p:spPr bwMode="auto">
              <a:xfrm>
                <a:off x="1701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72"/>
              <p:cNvSpPr>
                <a:spLocks noChangeArrowheads="1"/>
              </p:cNvSpPr>
              <p:nvPr/>
            </p:nvSpPr>
            <p:spPr bwMode="auto">
              <a:xfrm>
                <a:off x="1928" y="170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3"/>
              <p:cNvSpPr>
                <a:spLocks noChangeArrowheads="1"/>
              </p:cNvSpPr>
              <p:nvPr/>
            </p:nvSpPr>
            <p:spPr bwMode="auto">
              <a:xfrm>
                <a:off x="1247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74"/>
              <p:cNvSpPr>
                <a:spLocks noChangeArrowheads="1"/>
              </p:cNvSpPr>
              <p:nvPr/>
            </p:nvSpPr>
            <p:spPr bwMode="auto">
              <a:xfrm>
                <a:off x="1474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75"/>
              <p:cNvSpPr>
                <a:spLocks noChangeArrowheads="1"/>
              </p:cNvSpPr>
              <p:nvPr/>
            </p:nvSpPr>
            <p:spPr bwMode="auto">
              <a:xfrm>
                <a:off x="1701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76"/>
              <p:cNvSpPr>
                <a:spLocks noChangeArrowheads="1"/>
              </p:cNvSpPr>
              <p:nvPr/>
            </p:nvSpPr>
            <p:spPr bwMode="auto">
              <a:xfrm>
                <a:off x="1928" y="1934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77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78"/>
              <p:cNvSpPr>
                <a:spLocks noChangeArrowheads="1"/>
              </p:cNvSpPr>
              <p:nvPr/>
            </p:nvSpPr>
            <p:spPr bwMode="auto">
              <a:xfrm>
                <a:off x="1474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79"/>
              <p:cNvSpPr>
                <a:spLocks noChangeArrowheads="1"/>
              </p:cNvSpPr>
              <p:nvPr/>
            </p:nvSpPr>
            <p:spPr bwMode="auto">
              <a:xfrm>
                <a:off x="1701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80"/>
              <p:cNvSpPr>
                <a:spLocks noChangeArrowheads="1"/>
              </p:cNvSpPr>
              <p:nvPr/>
            </p:nvSpPr>
            <p:spPr bwMode="auto">
              <a:xfrm>
                <a:off x="1928" y="2160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Oval 81"/>
              <p:cNvSpPr>
                <a:spLocks noChangeArrowheads="1"/>
              </p:cNvSpPr>
              <p:nvPr/>
            </p:nvSpPr>
            <p:spPr bwMode="auto">
              <a:xfrm>
                <a:off x="1247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Oval 82"/>
              <p:cNvSpPr>
                <a:spLocks noChangeArrowheads="1"/>
              </p:cNvSpPr>
              <p:nvPr/>
            </p:nvSpPr>
            <p:spPr bwMode="auto">
              <a:xfrm>
                <a:off x="1474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Oval 83"/>
              <p:cNvSpPr>
                <a:spLocks noChangeArrowheads="1"/>
              </p:cNvSpPr>
              <p:nvPr/>
            </p:nvSpPr>
            <p:spPr bwMode="auto">
              <a:xfrm>
                <a:off x="1701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Oval 84"/>
              <p:cNvSpPr>
                <a:spLocks noChangeArrowheads="1"/>
              </p:cNvSpPr>
              <p:nvPr/>
            </p:nvSpPr>
            <p:spPr bwMode="auto">
              <a:xfrm>
                <a:off x="1928" y="2387"/>
                <a:ext cx="136" cy="136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Rectangle 86"/>
            <p:cNvSpPr>
              <a:spLocks noChangeArrowheads="1"/>
            </p:cNvSpPr>
            <p:nvPr/>
          </p:nvSpPr>
          <p:spPr bwMode="auto">
            <a:xfrm>
              <a:off x="295" y="890"/>
              <a:ext cx="861" cy="90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5" name="Picture 102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0160" y="2933363"/>
            <a:ext cx="1439862" cy="143986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76" name="Text Box 97"/>
          <p:cNvSpPr txBox="1">
            <a:spLocks noChangeArrowheads="1"/>
          </p:cNvSpPr>
          <p:nvPr/>
        </p:nvSpPr>
        <p:spPr bwMode="auto">
          <a:xfrm>
            <a:off x="230872" y="436984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Perfect order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77" name="Text Box 98"/>
          <p:cNvSpPr txBox="1">
            <a:spLocks noChangeArrowheads="1"/>
          </p:cNvSpPr>
          <p:nvPr/>
        </p:nvSpPr>
        <p:spPr bwMode="auto">
          <a:xfrm>
            <a:off x="6528484" y="4369844"/>
            <a:ext cx="22367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r"/>
            <a:r>
              <a:rPr lang="en-US" altLang="ko-KR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Complete disorder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78" name="Line 105"/>
          <p:cNvSpPr>
            <a:spLocks noChangeShapeType="1"/>
          </p:cNvSpPr>
          <p:nvPr/>
        </p:nvSpPr>
        <p:spPr bwMode="auto">
          <a:xfrm>
            <a:off x="2008280" y="4606112"/>
            <a:ext cx="457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0" name="Object 95"/>
          <p:cNvGraphicFramePr>
            <a:graphicFrameLocks noChangeAspect="1"/>
          </p:cNvGraphicFramePr>
          <p:nvPr/>
        </p:nvGraphicFramePr>
        <p:xfrm>
          <a:off x="2332722" y="2933363"/>
          <a:ext cx="1439863" cy="1439863"/>
        </p:xfrm>
        <a:graphic>
          <a:graphicData uri="http://schemas.openxmlformats.org/presentationml/2006/ole">
            <p:oleObj spid="_x0000_s6160" name="Image" r:id="rId4" imgW="2488889" imgH="2488889" progId="">
              <p:embed/>
            </p:oleObj>
          </a:graphicData>
        </a:graphic>
      </p:graphicFrame>
      <p:graphicFrame>
        <p:nvGraphicFramePr>
          <p:cNvPr id="81" name="Object 97"/>
          <p:cNvGraphicFramePr>
            <a:graphicFrameLocks noChangeAspect="1"/>
          </p:cNvGraphicFramePr>
          <p:nvPr/>
        </p:nvGraphicFramePr>
        <p:xfrm>
          <a:off x="3845610" y="2933363"/>
          <a:ext cx="1439863" cy="1439863"/>
        </p:xfrm>
        <a:graphic>
          <a:graphicData uri="http://schemas.openxmlformats.org/presentationml/2006/ole">
            <p:oleObj spid="_x0000_s6161" name="Image" r:id="rId5" imgW="2450794" imgH="2450794" progId="">
              <p:embed/>
            </p:oleObj>
          </a:graphicData>
        </a:graphic>
      </p:graphicFrame>
      <p:graphicFrame>
        <p:nvGraphicFramePr>
          <p:cNvPr id="82" name="Object 99"/>
          <p:cNvGraphicFramePr>
            <a:graphicFrameLocks noChangeAspect="1"/>
          </p:cNvGraphicFramePr>
          <p:nvPr/>
        </p:nvGraphicFramePr>
        <p:xfrm>
          <a:off x="5377547" y="2925425"/>
          <a:ext cx="1439863" cy="1447800"/>
        </p:xfrm>
        <a:graphic>
          <a:graphicData uri="http://schemas.openxmlformats.org/presentationml/2006/ole">
            <p:oleObj spid="_x0000_s6162" name="Image" r:id="rId6" imgW="2463492" imgH="2476190" progId="">
              <p:embed/>
            </p:oleObj>
          </a:graphicData>
        </a:graphic>
      </p:graphicFrame>
      <p:sp>
        <p:nvSpPr>
          <p:cNvPr id="87" name="Subtitle 2"/>
          <p:cNvSpPr>
            <a:spLocks noGrp="1"/>
          </p:cNvSpPr>
          <p:nvPr/>
        </p:nvSpPr>
        <p:spPr>
          <a:xfrm>
            <a:off x="685521" y="4858609"/>
            <a:ext cx="7639613" cy="12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63550" algn="l"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Design of materials with desired optical properties</a:t>
            </a:r>
          </a:p>
          <a:p>
            <a:pPr indent="463550" algn="l"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Nano-technology makes it possible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Placeholder 4" descr="state_bird_MO.jpg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944900" y="2292181"/>
            <a:ext cx="3565525" cy="2925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>
              <a:rot lat="0" lon="0" rev="2700000"/>
            </a:lightRig>
          </a:scene3d>
          <a:sp3d>
            <a:bevelT w="44450" h="31750"/>
          </a:sp3d>
        </p:spPr>
      </p:pic>
      <p:sp>
        <p:nvSpPr>
          <p:cNvPr id="10" name="Title 5"/>
          <p:cNvSpPr>
            <a:spLocks noGrp="1"/>
          </p:cNvSpPr>
          <p:nvPr/>
        </p:nvSpPr>
        <p:spPr>
          <a:xfrm>
            <a:off x="457200" y="326103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Avian Nano-Technology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218246" y="2913453"/>
            <a:ext cx="2746442" cy="2304390"/>
            <a:chOff x="2521545" y="1813717"/>
            <a:chExt cx="2746442" cy="2304390"/>
          </a:xfrm>
          <a:scene3d>
            <a:camera prst="perspectiveHeroicExtremeLeftFacing"/>
            <a:lightRig rig="threePt" dir="t"/>
          </a:scene3d>
        </p:grpSpPr>
        <p:pic>
          <p:nvPicPr>
            <p:cNvPr id="11" name="Content Placeholder 7" descr="Eastern_bluebird_feather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flipV="1">
              <a:off x="2524787" y="1813717"/>
              <a:ext cx="2743200" cy="230439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Rectangular Callout 15"/>
            <p:cNvSpPr/>
            <p:nvPr/>
          </p:nvSpPr>
          <p:spPr>
            <a:xfrm>
              <a:off x="2521545" y="1813718"/>
              <a:ext cx="2743200" cy="2304288"/>
            </a:xfrm>
            <a:prstGeom prst="wedgeRectCallout">
              <a:avLst>
                <a:gd name="adj1" fmla="val -154827"/>
                <a:gd name="adj2" fmla="val 6559"/>
              </a:avLst>
            </a:prstGeom>
            <a:noFill/>
            <a:ln w="25400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ubtitle 2"/>
          <p:cNvSpPr>
            <a:spLocks noGrp="1"/>
          </p:cNvSpPr>
          <p:nvPr/>
        </p:nvSpPr>
        <p:spPr>
          <a:xfrm>
            <a:off x="1816050" y="5570562"/>
            <a:ext cx="4374112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Q: What makes bluebird </a:t>
            </a:r>
            <a:r>
              <a:rPr lang="en-US" sz="2400" b="1" u="sng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blue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</a:p>
          <a:p>
            <a:endParaRPr lang="en-US" sz="2400" b="1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Subtitle 2"/>
          <p:cNvSpPr>
            <a:spLocks noGrp="1"/>
          </p:cNvSpPr>
          <p:nvPr/>
        </p:nvSpPr>
        <p:spPr>
          <a:xfrm>
            <a:off x="1611330" y="5864905"/>
            <a:ext cx="4817398" cy="53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A: Nano-feather</a:t>
            </a:r>
          </a:p>
          <a:p>
            <a:endParaRPr lang="en-US" sz="2400" i="1" dirty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068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Who is Who</a:t>
            </a:r>
          </a:p>
        </p:txBody>
      </p:sp>
      <p:sp>
        <p:nvSpPr>
          <p:cNvPr id="8" name="Subtitle 2"/>
          <p:cNvSpPr>
            <a:spLocks noGrp="1"/>
          </p:cNvSpPr>
          <p:nvPr/>
        </p:nvSpPr>
        <p:spPr>
          <a:xfrm>
            <a:off x="589423" y="1823072"/>
            <a:ext cx="2560320" cy="45720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Jeffrey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Jau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Tom Mahler</a:t>
            </a:r>
          </a:p>
          <a:p>
            <a:pPr algn="l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 Herrera</a:t>
            </a:r>
          </a:p>
          <a:p>
            <a:pPr algn="l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Winston Carr</a:t>
            </a:r>
          </a:p>
          <a:p>
            <a:pPr algn="l"/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Laura </a:t>
            </a:r>
            <a:r>
              <a:rPr lang="en-US" sz="2400" b="1" i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Sisken</a:t>
            </a:r>
            <a:endParaRPr lang="en-US" sz="2400" b="1" i="1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Grant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MacDonal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Ben Payne</a:t>
            </a:r>
          </a:p>
          <a:p>
            <a:pPr algn="l"/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Sumudu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Herath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5392" y="4700445"/>
            <a:ext cx="1645920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4960" y="4700445"/>
            <a:ext cx="1645920" cy="1634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11" name="Picture 10" descr="teragrid_logo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67489" y="4700445"/>
            <a:ext cx="1519311" cy="164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sp>
        <p:nvSpPr>
          <p:cNvPr id="16" name="Subtitle 2"/>
          <p:cNvSpPr>
            <a:spLocks noGrp="1"/>
          </p:cNvSpPr>
          <p:nvPr/>
        </p:nvSpPr>
        <p:spPr>
          <a:xfrm>
            <a:off x="4016529" y="2707995"/>
            <a:ext cx="4410960" cy="174117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H. Cao   S.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Skipetrov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E. 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Chaikina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3328" y="3397057"/>
            <a:ext cx="1554480" cy="446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15" name="Picture 7" descr="CNRS-inter-Quadri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02552" y="3217464"/>
            <a:ext cx="914400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pic>
        <p:nvPicPr>
          <p:cNvPr id="17" name="Picture 2" descr="C:\SVNr\research\quasi1d\presentations\20110322_board_of_curators\pictures\Logo_35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88835" y="5511802"/>
            <a:ext cx="914400" cy="743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5829" y="3224579"/>
            <a:ext cx="907285" cy="907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cxnSp>
        <p:nvCxnSpPr>
          <p:cNvPr id="19" name="Straight Connector 18"/>
          <p:cNvCxnSpPr/>
          <p:nvPr/>
        </p:nvCxnSpPr>
        <p:spPr>
          <a:xfrm>
            <a:off x="723893" y="4606316"/>
            <a:ext cx="2286000" cy="0"/>
          </a:xfrm>
          <a:prstGeom prst="line">
            <a:avLst/>
          </a:prstGeom>
          <a:ln w="25400">
            <a:solidFill>
              <a:schemeClr val="accent3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From the Lab to a Classroom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22, 2011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BoC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94590" y="2155291"/>
            <a:ext cx="7090117" cy="4038600"/>
            <a:chOff x="294590" y="2155291"/>
            <a:chExt cx="7090117" cy="4038600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4590" y="2691036"/>
              <a:ext cx="7090117" cy="35028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6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4590" y="2155291"/>
              <a:ext cx="4375052" cy="49354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6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27936" y="4060033"/>
              <a:ext cx="731520" cy="639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973" y="3183336"/>
            <a:ext cx="6883319" cy="2590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</p:pic>
      <p:sp>
        <p:nvSpPr>
          <p:cNvPr id="11" name="Subtitle 2"/>
          <p:cNvSpPr>
            <a:spLocks noGrp="1"/>
          </p:cNvSpPr>
          <p:nvPr/>
        </p:nvSpPr>
        <p:spPr>
          <a:xfrm>
            <a:off x="1015449" y="3675743"/>
            <a:ext cx="6625985" cy="135203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92500" lnSpcReduction="10000"/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Undergraduate Course: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2400" i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 Introduction to Nanotechnology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via Missouri Alliance for Collaborative Education</a:t>
            </a:r>
          </a:p>
          <a:p>
            <a:endParaRPr lang="en-US" sz="2400" dirty="0" smtClean="0">
              <a:solidFill>
                <a:schemeClr val="accent3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58827" y="1512348"/>
            <a:ext cx="2651760" cy="1916652"/>
            <a:chOff x="6058827" y="1512348"/>
            <a:chExt cx="2651760" cy="1916652"/>
          </a:xfrm>
          <a:scene3d>
            <a:camera prst="perspectiveHeroicExtremeLeftFacing"/>
            <a:lightRig rig="threePt" dir="t"/>
          </a:scene3d>
        </p:grpSpPr>
        <p:pic>
          <p:nvPicPr>
            <p:cNvPr id="13" name="Picture Placeholder 4" descr="state_bird_MO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6058827" y="1512348"/>
              <a:ext cx="2651760" cy="19166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sp3d>
              <a:bevelT w="44450" h="31750"/>
            </a:sp3d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434" y="1591056"/>
              <a:ext cx="914400" cy="533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483</TotalTime>
  <Words>267</Words>
  <Application>Microsoft Office PowerPoint</Application>
  <PresentationFormat>On-screen Show (4:3)</PresentationFormat>
  <Paragraphs>69</Paragraphs>
  <Slides>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Waveform</vt:lpstr>
      <vt:lpstr>Image</vt:lpstr>
      <vt:lpstr>Wave Propagation in Random Media</vt:lpstr>
      <vt:lpstr>Ice versus Snow</vt:lpstr>
      <vt:lpstr>Wave Interference</vt:lpstr>
      <vt:lpstr>Waves Got Lost</vt:lpstr>
      <vt:lpstr>From Chaos to Order</vt:lpstr>
      <vt:lpstr>From Observer to Creator</vt:lpstr>
      <vt:lpstr>Slide 7</vt:lpstr>
      <vt:lpstr>Who is Who</vt:lpstr>
      <vt:lpstr>From the Lab to a Classroom</vt:lpstr>
    </vt:vector>
  </TitlesOfParts>
  <Company>MST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Miner</dc:creator>
  <cp:lastModifiedBy>Alexey Yamilov</cp:lastModifiedBy>
  <cp:revision>24</cp:revision>
  <dcterms:created xsi:type="dcterms:W3CDTF">2011-03-11T20:07:09Z</dcterms:created>
  <dcterms:modified xsi:type="dcterms:W3CDTF">2011-03-21T04:55:39Z</dcterms:modified>
</cp:coreProperties>
</file>